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custDataLst>
    <p:tags r:id="rId2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cd95d74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第十九讲 九年级（全）Units 7—8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d95d74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第十九讲 九年级（全）Units 7—8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b6127c96?vcp=1&amp;pid=d869467ed&amp;color=0,0,0&amp;vtp=1&amp;bt=1&amp;bbb=1&amp;hb=1"/>
          <p:cNvSpPr/>
          <p:nvPr/>
        </p:nvSpPr>
        <p:spPr>
          <a:xfrm>
            <a:off x="502920" y="14743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所有当地的神职人员都被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要求参加这个仪式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里克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爱上了体育运动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并加入了他所在学校的足球队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conversation.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我希望他会参与交谈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这位军官拒绝让他的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士兵参加这项军事行动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4555e0b0?vcp=1&amp;pid=d869467e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4555e0b0?vcp=1&amp;pid=d869467e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2_1#4ec087a5d?sp=1&amp;vcp=1&amp;pid=64555e0b0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（join）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5" name="QB_6_AN.23_1#4ec087a5d.blank?vcp=1&amp;pid=64555e0b0&amp;color=0,0,0&amp;vpa=12&amp;vtp=1&amp;bbb=1"/>
          <p:cNvSpPr/>
          <p:nvPr/>
        </p:nvSpPr>
        <p:spPr>
          <a:xfrm>
            <a:off x="1725772" y="1830070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joined</a:t>
            </a:r>
            <a:endParaRPr lang="en-US" altLang="zh-CN" sz="2400" dirty="0"/>
          </a:p>
        </p:txBody>
      </p:sp>
      <p:sp>
        <p:nvSpPr>
          <p:cNvPr id="6" name="QB_6_BD.24_1#2a504735c?vcp=1&amp;pid=64555e0b0&amp;color=0,0,0&amp;vtp=1&amp;bbb=1"/>
          <p:cNvSpPr/>
          <p:nvPr/>
        </p:nvSpPr>
        <p:spPr>
          <a:xfrm>
            <a:off x="502920" y="24168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（attend）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Monday.</a:t>
            </a:r>
            <a:endParaRPr lang="en-US" altLang="zh-CN" sz="2400" dirty="0"/>
          </a:p>
        </p:txBody>
      </p:sp>
      <p:sp>
        <p:nvSpPr>
          <p:cNvPr id="7" name="QB_6_AN.25_1#2a504735c.blank?vcp=1&amp;pid=64555e0b0&amp;color=0,0,0&amp;vpa=13&amp;vtp=1&amp;bbb=1"/>
          <p:cNvSpPr/>
          <p:nvPr/>
        </p:nvSpPr>
        <p:spPr>
          <a:xfrm>
            <a:off x="2249964" y="2367343"/>
            <a:ext cx="1355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attended</a:t>
            </a:r>
            <a:endParaRPr lang="en-US" altLang="zh-CN" sz="2400" dirty="0"/>
          </a:p>
        </p:txBody>
      </p:sp>
      <p:sp>
        <p:nvSpPr>
          <p:cNvPr id="8" name="QB_6_BD.26_1#dc8fc3be2?sp=1&amp;vcp=1&amp;pid=64555e0b0&amp;color=0,0,0&amp;vtp=1&amp;bbb=1"/>
          <p:cNvSpPr/>
          <p:nvPr/>
        </p:nvSpPr>
        <p:spPr>
          <a:xfrm>
            <a:off x="502920" y="29582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</p:txBody>
      </p:sp>
      <p:sp>
        <p:nvSpPr>
          <p:cNvPr id="9" name="QB_6_AN.27_1#dc8fc3be2.blank?vcp=1&amp;pid=64555e0b0&amp;color=0,0,0&amp;vpa=14&amp;vtp=1&amp;bbb=1"/>
          <p:cNvSpPr/>
          <p:nvPr/>
        </p:nvSpPr>
        <p:spPr>
          <a:xfrm>
            <a:off x="1962627" y="2930271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endParaRPr lang="en-US" altLang="zh-CN" sz="2400" dirty="0"/>
          </a:p>
        </p:txBody>
      </p:sp>
      <p:sp>
        <p:nvSpPr>
          <p:cNvPr id="10" name="QB_6_BD.28_1#1c184096c?vcp=1&amp;pid=64555e0b0&amp;color=0,0,0&amp;vtp=1&amp;bbb=1"/>
          <p:cNvSpPr/>
          <p:nvPr/>
        </p:nvSpPr>
        <p:spPr>
          <a:xfrm>
            <a:off x="502920" y="40551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（join）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game.</a:t>
            </a:r>
            <a:endParaRPr lang="en-US" altLang="zh-CN" sz="2400" dirty="0"/>
          </a:p>
        </p:txBody>
      </p:sp>
      <p:sp>
        <p:nvSpPr>
          <p:cNvPr id="11" name="QB_6_AN.29_1#1c184096c.blank?vcp=1&amp;pid=64555e0b0&amp;color=0,0,0&amp;vpa=15&amp;vtp=1&amp;bbb=1"/>
          <p:cNvSpPr/>
          <p:nvPr/>
        </p:nvSpPr>
        <p:spPr>
          <a:xfrm>
            <a:off x="3045302" y="4005643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0_1#0e0aea935?vcp=1&amp;pid=64555e0b0&amp;color=0,0,0&amp;vtp=1&amp;bt=1&amp;bbb=1&amp;hb=1"/>
          <p:cNvSpPr/>
          <p:nvPr/>
        </p:nvSpPr>
        <p:spPr>
          <a:xfrm>
            <a:off x="502920" y="205746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left-behind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two-week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University.（盲填）</a:t>
            </a:r>
            <a:endParaRPr lang="en-US" altLang="zh-CN" sz="2400" dirty="0"/>
          </a:p>
        </p:txBody>
      </p:sp>
      <p:sp>
        <p:nvSpPr>
          <p:cNvPr id="3" name="QB_6_AN.31_1#0e0aea935.blank?vcp=1&amp;pid=64555e0b0&amp;color=0,0,0&amp;vpa=16&amp;vtp=1&amp;bbb=1"/>
          <p:cNvSpPr/>
          <p:nvPr/>
        </p:nvSpPr>
        <p:spPr>
          <a:xfrm>
            <a:off x="7447438" y="2029526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5" name="QB_6_AN.33_1#0e0aea935.blank?vcp=1&amp;pid=64555e0b0&amp;color=0,0,0&amp;vpa=17&amp;vtp=1&amp;bbb=1"/>
          <p:cNvSpPr/>
          <p:nvPr/>
        </p:nvSpPr>
        <p:spPr>
          <a:xfrm>
            <a:off x="7746397" y="3147127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6" name="QB_6_BD.34_1#a2d4597f8?sp=1&amp;vcp=1&amp;pid=64555e0b0&amp;color=0,0,0&amp;vtp=1&amp;bbb=1"/>
          <p:cNvSpPr/>
          <p:nvPr/>
        </p:nvSpPr>
        <p:spPr>
          <a:xfrm>
            <a:off x="502920" y="425926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month.（改为同义句）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month.</a:t>
            </a:r>
            <a:endParaRPr lang="en-US" altLang="zh-CN" sz="2400" dirty="0"/>
          </a:p>
        </p:txBody>
      </p:sp>
      <p:sp>
        <p:nvSpPr>
          <p:cNvPr id="7" name="QB_6_AN.35_1#a2d4597f8.blank?vcp=1&amp;pid=64555e0b0&amp;color=0,0,0&amp;vpa=18&amp;vtp=1&amp;bbb=1"/>
          <p:cNvSpPr/>
          <p:nvPr/>
        </p:nvSpPr>
        <p:spPr>
          <a:xfrm>
            <a:off x="2102327" y="4768535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b5a5f3f?vcp=1&amp;pid=f24efee03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4" name="QB_5_BD.36_1#e4a8f53a8?colgroup=2,9,22&amp;vcp=1&amp;pid=74b5a5f3f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37392" cy="2906268"/>
        </p:xfrm>
        <a:graphic>
          <a:graphicData uri="http://schemas.openxmlformats.org/drawingml/2006/table">
            <a:tbl>
              <a:tblPr/>
              <a:tblGrid>
                <a:gridCol w="914400"/>
                <a:gridCol w="3072384"/>
                <a:gridCol w="715060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7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A.着陆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降落（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.陆地（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.国家（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.掉落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跌落（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safely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island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Europe.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37_1#e4a8f53a8.blank?vcp=1&amp;pid=74b5a5f3f&amp;color=0,0,0&amp;vpa=19&amp;vtp=1"/>
          <p:cNvSpPr/>
          <p:nvPr/>
        </p:nvSpPr>
        <p:spPr>
          <a:xfrm>
            <a:off x="5241948" y="241439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38_1#e4a8f53a8.blank?vcp=1&amp;pid=74b5a5f3f&amp;color=0,0,0&amp;vpa=20&amp;vtp=1"/>
          <p:cNvSpPr/>
          <p:nvPr/>
        </p:nvSpPr>
        <p:spPr>
          <a:xfrm>
            <a:off x="10052072" y="289699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39_1#e4a8f53a8.blank?vcp=1&amp;pid=74b5a5f3f&amp;color=0,0,0&amp;vpa=21&amp;vtp=1"/>
          <p:cNvSpPr/>
          <p:nvPr/>
        </p:nvSpPr>
        <p:spPr>
          <a:xfrm>
            <a:off x="9932249" y="337959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5_AN.40_1#e4a8f53a8.blank?vcp=1&amp;pid=74b5a5f3f&amp;color=0,0,0&amp;vpa=22&amp;vtp=1"/>
          <p:cNvSpPr/>
          <p:nvPr/>
        </p:nvSpPr>
        <p:spPr>
          <a:xfrm>
            <a:off x="9429772" y="384136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a1fa032f?vcp=1&amp;pid=74b5a5f3f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含有情态动词的被动语态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（P106）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cd95d74e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第十九讲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7—8</a:t>
            </a:r>
            <a:endParaRPr lang="en-US" altLang="zh-CN" sz="4800" dirty="0"/>
          </a:p>
        </p:txBody>
      </p:sp>
      <p:pic>
        <p:nvPicPr>
          <p:cNvPr id="3" name="C_2#1cd95d74e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24efee03?vcp=1&amp;pid=1cd95d74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5beaeb99a?vcp=1&amp;pid=f24efee0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5beaeb99a?vcp=1&amp;pid=f24efee03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regret的用法</a:t>
            </a:r>
            <a:endParaRPr lang="en-US" altLang="zh-CN" sz="2800" b="1" dirty="0"/>
          </a:p>
        </p:txBody>
      </p:sp>
      <p:pic>
        <p:nvPicPr>
          <p:cNvPr id="5" name="P_5_BD#77fb41131?htil=1&amp;vcp=1&amp;pid=5beaeb99a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32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77fb41131?htil=1&amp;vcp=1&amp;pid=5beaeb99a&amp;color=0,0,0&amp;vtp=1&amp;bbb=1&amp;hb=1&amp;hs=1"/>
          <p:cNvSpPr/>
          <p:nvPr/>
        </p:nvSpPr>
        <p:spPr>
          <a:xfrm>
            <a:off x="502920" y="1816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我后悔做了这么傻的事情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我遗憾地说我不能帮助你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advice.</a:t>
            </a:r>
            <a:endParaRPr lang="en-US" altLang="zh-CN" sz="2400" dirty="0"/>
          </a:p>
        </p:txBody>
      </p:sp>
      <p:sp>
        <p:nvSpPr>
          <p:cNvPr id="7" name="P_5_BD#77fb41131?htil=1&amp;vcp=1&amp;pid=5beaeb99a&amp;color=0,0,0&amp;vtp=1&amp;bbb=1&amp;hb=1&amp;hs=1"/>
          <p:cNvSpPr/>
          <p:nvPr/>
        </p:nvSpPr>
        <p:spPr>
          <a:xfrm>
            <a:off x="502920" y="5045329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我后悔没有听从你的建议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resignation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接受你的辞呈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我感到非常遗憾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2b3316ca?vcp=1&amp;pid=5beaeb99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2b3316ca?vcp=1&amp;pid=5beaeb99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238a8e6c2?sp=1&amp;vcp=1&amp;pid=a2b3316ca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friends!</a:t>
            </a:r>
            <a:endParaRPr lang="en-US" altLang="zh-CN" sz="2400" dirty="0"/>
          </a:p>
        </p:txBody>
      </p:sp>
      <p:sp>
        <p:nvSpPr>
          <p:cNvPr id="5" name="QB_6_AN.2_1#238a8e6c2.blank?vcp=1&amp;pid=a2b3316ca&amp;color=0,0,0&amp;vpa=1&amp;vtp=1&amp;bbb=1"/>
          <p:cNvSpPr/>
          <p:nvPr/>
        </p:nvSpPr>
        <p:spPr>
          <a:xfrm>
            <a:off x="2143602" y="1292860"/>
            <a:ext cx="1033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endParaRPr lang="en-US" altLang="zh-CN" sz="2400" dirty="0"/>
          </a:p>
        </p:txBody>
      </p:sp>
      <p:sp>
        <p:nvSpPr>
          <p:cNvPr id="6" name="QB_6_AN.3_1#238a8e6c2.blank?vcp=1&amp;pid=a2b3316ca&amp;color=0,0,0&amp;vpa=2&amp;vtp=1&amp;bbb=1"/>
          <p:cNvSpPr/>
          <p:nvPr/>
        </p:nvSpPr>
        <p:spPr>
          <a:xfrm>
            <a:off x="2635727" y="1817370"/>
            <a:ext cx="13906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endParaRPr lang="en-US" altLang="zh-CN" sz="2400" dirty="0"/>
          </a:p>
        </p:txBody>
      </p:sp>
      <p:sp>
        <p:nvSpPr>
          <p:cNvPr id="7" name="QB_6_BD.4_1#a52f77e71?vcp=1&amp;pid=a2b3316ca&amp;color=0,0,0&amp;vtp=1&amp;bbb=1&amp;hb=1"/>
          <p:cNvSpPr/>
          <p:nvPr/>
        </p:nvSpPr>
        <p:spPr>
          <a:xfrm>
            <a:off x="502920" y="2423541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（waste）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（tell）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8" name="QB_6_AN.5_1#a52f77e71.blank?vcp=1&amp;pid=a2b3316ca&amp;color=0,0,0&amp;vpa=3&amp;vtp=1&amp;bbb=1"/>
          <p:cNvSpPr/>
          <p:nvPr/>
        </p:nvSpPr>
        <p:spPr>
          <a:xfrm>
            <a:off x="2636679" y="2382901"/>
            <a:ext cx="1220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wasting</a:t>
            </a:r>
            <a:endParaRPr lang="en-US" altLang="zh-CN" sz="2400" dirty="0"/>
          </a:p>
        </p:txBody>
      </p:sp>
      <p:sp>
        <p:nvSpPr>
          <p:cNvPr id="10" name="QB_6_AN.7_1#a52f77e71.blank?vcp=1&amp;pid=a2b3316ca&amp;color=0,0,0&amp;vpa=4&amp;vtp=1&amp;bbb=1"/>
          <p:cNvSpPr/>
          <p:nvPr/>
        </p:nvSpPr>
        <p:spPr>
          <a:xfrm>
            <a:off x="1838802" y="3513201"/>
            <a:ext cx="1033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endParaRPr lang="en-US" altLang="zh-CN" sz="2400" dirty="0"/>
          </a:p>
        </p:txBody>
      </p:sp>
      <p:sp>
        <p:nvSpPr>
          <p:cNvPr id="12" name="QB_6_AN.9_1#a52f77e71.blank?vcp=1&amp;pid=a2b3316ca&amp;color=0,0,0&amp;vpa=5&amp;vtp=1&amp;bbb=1"/>
          <p:cNvSpPr/>
          <p:nvPr/>
        </p:nvSpPr>
        <p:spPr>
          <a:xfrm>
            <a:off x="1826102" y="407200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4" name="QB_6_AN.11_1#a52f77e71.blank?vcp=1&amp;pid=a2b3316ca&amp;color=0,0,0&amp;vpa=6&amp;vtp=1&amp;bbb=1"/>
          <p:cNvSpPr/>
          <p:nvPr/>
        </p:nvSpPr>
        <p:spPr>
          <a:xfrm>
            <a:off x="4381976" y="4630801"/>
            <a:ext cx="1220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endParaRPr lang="en-US" altLang="zh-CN" sz="2400" dirty="0"/>
          </a:p>
        </p:txBody>
      </p:sp>
      <p:sp>
        <p:nvSpPr>
          <p:cNvPr id="16" name="QB_6_AN.13_1#a52f77e71.blank?vcp=1&amp;pid=a2b3316ca&amp;color=0,0,0&amp;vpa=7&amp;vtp=1&amp;bbb=1"/>
          <p:cNvSpPr/>
          <p:nvPr/>
        </p:nvSpPr>
        <p:spPr>
          <a:xfrm>
            <a:off x="1716564" y="5189601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15d9e110?vcp=1&amp;pid=f24efee0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15d9e110?vcp=1&amp;pid=f24efee0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manage的用法</a:t>
            </a:r>
            <a:endParaRPr lang="en-US" altLang="zh-CN" sz="2800" b="1" dirty="0"/>
          </a:p>
        </p:txBody>
      </p:sp>
      <p:pic>
        <p:nvPicPr>
          <p:cNvPr id="4" name="P_5_BD#003eba5a6?vcp=1&amp;pid=b15d9e11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5060" y="1435100"/>
            <a:ext cx="6729095" cy="266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003eba5a6?vcp=1&amp;pid=b15d9e110&amp;color=0,0,0&amp;vtp=1&amp;bbb=1&amp;hb=1"/>
          <p:cNvSpPr/>
          <p:nvPr/>
        </p:nvSpPr>
        <p:spPr>
          <a:xfrm>
            <a:off x="502920" y="37465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habits.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很小的时候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我们就开始通过观察父母的消费习惯来学习如何理财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公司总是需要项目经理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a567df1f?vcp=1&amp;pid=b15d9e11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a567df1f?vcp=1&amp;pid=b15d9e11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4_1#1de3f9378?vcp=1&amp;pid=8a567df1f&amp;color=0,0,0&amp;vtp=1&amp;bbb=1&amp;h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（manage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step!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（manage）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rescue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5" name="QB_6_AN.15_1#1de3f9378.blank?vcp=1&amp;pid=8a567df1f&amp;color=0,0,0&amp;vpa=8&amp;vtp=1&amp;bbb=1"/>
          <p:cNvSpPr/>
          <p:nvPr/>
        </p:nvSpPr>
        <p:spPr>
          <a:xfrm>
            <a:off x="7542688" y="1280160"/>
            <a:ext cx="189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management</a:t>
            </a:r>
            <a:endParaRPr lang="en-US" altLang="zh-CN" sz="2400" dirty="0"/>
          </a:p>
        </p:txBody>
      </p:sp>
      <p:sp>
        <p:nvSpPr>
          <p:cNvPr id="7" name="QB_6_AN.17_1#1de3f9378.blank?vcp=1&amp;pid=8a567df1f&amp;color=0,0,0&amp;vpa=9&amp;vtp=1&amp;bbb=1"/>
          <p:cNvSpPr/>
          <p:nvPr/>
        </p:nvSpPr>
        <p:spPr>
          <a:xfrm>
            <a:off x="7182009" y="2397760"/>
            <a:ext cx="1508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managing</a:t>
            </a:r>
            <a:endParaRPr lang="en-US" altLang="zh-CN" sz="2400" dirty="0"/>
          </a:p>
        </p:txBody>
      </p:sp>
      <p:sp>
        <p:nvSpPr>
          <p:cNvPr id="9" name="QB_6_AN.19_1#1de3f9378.blank?vcp=1&amp;pid=8a567df1f&amp;color=0,0,0&amp;vpa=10&amp;vtp=1&amp;bbb=1"/>
          <p:cNvSpPr/>
          <p:nvPr/>
        </p:nvSpPr>
        <p:spPr>
          <a:xfrm>
            <a:off x="9277827" y="3515360"/>
            <a:ext cx="10175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endParaRPr lang="en-US" altLang="zh-CN" sz="2400" dirty="0"/>
          </a:p>
        </p:txBody>
      </p:sp>
      <p:sp>
        <p:nvSpPr>
          <p:cNvPr id="10" name="QB_6_BD.20_1#b6a64e01b?sp=1&amp;vcp=1&amp;pid=8a567df1f&amp;color=0,0,0&amp;vtp=1&amp;bbb=1"/>
          <p:cNvSpPr/>
          <p:nvPr/>
        </p:nvSpPr>
        <p:spPr>
          <a:xfrm>
            <a:off x="502920" y="4621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（manage）？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say.</a:t>
            </a:r>
            <a:endParaRPr lang="en-US" altLang="zh-CN" sz="2400" dirty="0"/>
          </a:p>
        </p:txBody>
      </p:sp>
      <p:sp>
        <p:nvSpPr>
          <p:cNvPr id="11" name="QB_6_AN.21_1#b6a64e01b.blank?vcp=1&amp;pid=8a567df1f&amp;color=0,0,0&amp;vpa=11&amp;vtp=1&amp;bbb=1"/>
          <p:cNvSpPr/>
          <p:nvPr/>
        </p:nvSpPr>
        <p:spPr>
          <a:xfrm>
            <a:off x="6699727" y="4581271"/>
            <a:ext cx="1371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869467ed?vcp=1&amp;pid=f24efee0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869467ed?vcp=1&amp;pid=f24efee0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辨析attend、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in与take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endParaRPr lang="en-US" altLang="zh-CN" sz="2800" b="1" dirty="0"/>
          </a:p>
        </p:txBody>
      </p:sp>
      <p:graphicFrame>
        <p:nvGraphicFramePr>
          <p:cNvPr id="10" name="P_5_BD#8b6127c96?colgroup=7,28&amp;vcp=1&amp;pid=d869467ed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401187"/>
        </p:xfrm>
        <a:graphic>
          <a:graphicData uri="http://schemas.openxmlformats.org/drawingml/2006/table">
            <a:tbl>
              <a:tblPr/>
              <a:tblGrid>
                <a:gridCol w="2331720"/>
                <a:gridCol w="88239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attend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正式用语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意为“出席”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指参加会议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婚礼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葬礼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典礼或去上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听报告等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意为“加入”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指加入某个组织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常用结构join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“和某人一起做某事”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多指参加小规模的活动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如球赛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游戏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指参与群众性活动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强调参加该项活动并在活动中发挥作用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2871</Words>
  <Application>WPS 演示</Application>
  <PresentationFormat>宽屏</PresentationFormat>
  <Paragraphs>173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2024-10-12T12:31:00Z</dcterms:created>
  <dcterms:modified xsi:type="dcterms:W3CDTF">2024-10-14T09:43:37Z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1C946B82DD1B473EAAD552418DB5E017_12</vt:lpwstr>
  </property>
  <property fmtid="{D5CDD505-2E9C-101B-9397-08002B2CF9AE}" pid="3" name="KSOProductBuildVer">
    <vt:lpwstr>2052-12.1.0.18276</vt:lpwstr>
  </property>
</Properties>
</file>